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57" r:id="rId3"/>
    <p:sldId id="267" r:id="rId4"/>
    <p:sldId id="266" r:id="rId5"/>
    <p:sldId id="269" r:id="rId6"/>
    <p:sldId id="268" r:id="rId7"/>
    <p:sldId id="260" r:id="rId8"/>
    <p:sldId id="273" r:id="rId9"/>
    <p:sldId id="274" r:id="rId10"/>
    <p:sldId id="275" r:id="rId11"/>
    <p:sldId id="276" r:id="rId12"/>
    <p:sldId id="277" r:id="rId13"/>
    <p:sldId id="278" r:id="rId14"/>
    <p:sldId id="280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15F42E35-3F0D-4CC5-939F-069FF1CFD1FE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46513D1B-D0CC-466D-A31F-6E5927022C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692275 h 1331"/>
              <a:gd name="T2" fmla="*/ 0 w 5760"/>
              <a:gd name="T3" fmla="*/ 2112962 h 1331"/>
              <a:gd name="T4" fmla="*/ 9144000 w 5760"/>
              <a:gd name="T5" fmla="*/ 2112962 h 1331"/>
              <a:gd name="T6" fmla="*/ 9144000 w 5760"/>
              <a:gd name="T7" fmla="*/ 0 h 1331"/>
              <a:gd name="T8" fmla="*/ 0 w 5760"/>
              <a:gd name="T9" fmla="*/ 1692275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44450" dir="16200000" algn="ctr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T0" fmla="*/ 2147483647 w 1914"/>
              <a:gd name="T1" fmla="*/ 22587518 h 4329"/>
              <a:gd name="T2" fmla="*/ 2147483647 w 1914"/>
              <a:gd name="T3" fmla="*/ 2147483647 h 4329"/>
              <a:gd name="T4" fmla="*/ 514111875 w 1914"/>
              <a:gd name="T5" fmla="*/ 2147483647 h 4329"/>
              <a:gd name="T6" fmla="*/ 0 w 1914"/>
              <a:gd name="T7" fmla="*/ 0 h 4329"/>
              <a:gd name="T8" fmla="*/ 2147483647 w 1914"/>
              <a:gd name="T9" fmla="*/ 2258751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50800" dir="10800000" algn="ctr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DD99BC-D04E-44E7-BBE3-3601BD07D43C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7C8EB-6A6E-411A-AA31-C2A742D844D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A584B3-5FA3-4506-A53D-398F7719E40B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985C6-9E79-4502-B567-D269C66C1F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9783F4-7B6D-4900-B1B7-BEF4DF34A11F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29B73-53D7-4C4F-BFCB-2F29DDD67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4D263-7B61-40D6-89AD-C7C93D0151DA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FC253-198F-4135-A08C-390396157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692275 h 1331"/>
              <a:gd name="T2" fmla="*/ 0 w 5760"/>
              <a:gd name="T3" fmla="*/ 2112962 h 1331"/>
              <a:gd name="T4" fmla="*/ 9144000 w 5760"/>
              <a:gd name="T5" fmla="*/ 2112962 h 1331"/>
              <a:gd name="T6" fmla="*/ 9144000 w 5760"/>
              <a:gd name="T7" fmla="*/ 0 h 1331"/>
              <a:gd name="T8" fmla="*/ 0 w 5760"/>
              <a:gd name="T9" fmla="*/ 1692275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44450" dir="16200000" algn="ctr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T0" fmla="*/ 2147483647 w 1914"/>
              <a:gd name="T1" fmla="*/ 22587518 h 4329"/>
              <a:gd name="T2" fmla="*/ 2147483647 w 1914"/>
              <a:gd name="T3" fmla="*/ 2147483647 h 4329"/>
              <a:gd name="T4" fmla="*/ 514111875 w 1914"/>
              <a:gd name="T5" fmla="*/ 2147483647 h 4329"/>
              <a:gd name="T6" fmla="*/ 0 w 1914"/>
              <a:gd name="T7" fmla="*/ 0 h 4329"/>
              <a:gd name="T8" fmla="*/ 2147483647 w 1914"/>
              <a:gd name="T9" fmla="*/ 2258751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50800" dir="10800000" algn="ctr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8CC09A-E2ED-425A-AE46-9B36B9087721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BADB3-41B6-456A-8479-F2CFC120D0B4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76AA3-C9B1-4CC9-B6F6-15D209E074B1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722FF-2B5A-4D5D-86F7-D3C585290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0185F2-755B-4685-BD41-F6255DF4E149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5ACB0-4FAD-4544-94A3-A2167C5D34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84C5C0-6617-464F-8116-7EFBB20E5765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97E53-E53D-4674-85AD-F82EAE81B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D087B3-7000-4730-9270-546244F90D3E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F93E9-D982-4195-967A-DFD0487D5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936C16-CE85-4FC5-BE16-8206053DDFB5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81FE7083-21A1-4800-AEBD-B85033D6E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9E1308-ECBA-4528-90A7-5AABCAEA3A88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FBE30-6CD3-45FE-A068-E152389F57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692275 h 1331"/>
              <a:gd name="T2" fmla="*/ 0 w 5760"/>
              <a:gd name="T3" fmla="*/ 2112962 h 1331"/>
              <a:gd name="T4" fmla="*/ 9144000 w 5760"/>
              <a:gd name="T5" fmla="*/ 2112962 h 1331"/>
              <a:gd name="T6" fmla="*/ 9144000 w 5760"/>
              <a:gd name="T7" fmla="*/ 0 h 1331"/>
              <a:gd name="T8" fmla="*/ 0 w 5760"/>
              <a:gd name="T9" fmla="*/ 1692275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44450" dir="16200000" algn="ctr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747392602 w 1914"/>
              <a:gd name="T1" fmla="*/ 22587518 h 4329"/>
              <a:gd name="T2" fmla="*/ 1747392602 w 1914"/>
              <a:gd name="T3" fmla="*/ 2147483647 h 4329"/>
              <a:gd name="T4" fmla="*/ 186242355 w 1914"/>
              <a:gd name="T5" fmla="*/ 2147483647 h 4329"/>
              <a:gd name="T6" fmla="*/ 0 w 1914"/>
              <a:gd name="T7" fmla="*/ 0 h 4329"/>
              <a:gd name="T8" fmla="*/ 1747392602 w 1914"/>
              <a:gd name="T9" fmla="*/ 2258751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50800" dir="10800000" algn="ctr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B9A98"/>
                </a:solidFill>
                <a:cs typeface="Arial" pitchFamily="34" charset="0"/>
              </a:defRPr>
            </a:lvl1pPr>
          </a:lstStyle>
          <a:p>
            <a:fld id="{9E8DCEB9-595D-4A64-A66B-BD4AFDA878EE}" type="datetimeFigureOut">
              <a:rPr lang="en-US"/>
              <a:pPr/>
              <a:t>3/18/2013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  <a:cs typeface="Arial" pitchFamily="34" charset="0"/>
              </a:defRPr>
            </a:lvl1pPr>
          </a:lstStyle>
          <a:p>
            <a:fld id="{2C8EA6BE-C4D8-496F-8F66-00043A65CA48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53" r:id="rId2"/>
    <p:sldLayoutId id="2147483760" r:id="rId3"/>
    <p:sldLayoutId id="2147483754" r:id="rId4"/>
    <p:sldLayoutId id="2147483761" r:id="rId5"/>
    <p:sldLayoutId id="2147483755" r:id="rId6"/>
    <p:sldLayoutId id="2147483756" r:id="rId7"/>
    <p:sldLayoutId id="2147483762" r:id="rId8"/>
    <p:sldLayoutId id="2147483763" r:id="rId9"/>
    <p:sldLayoutId id="2147483757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3200" cap="sm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Risk Allocation </a:t>
            </a:r>
            <a:r>
              <a:rPr sz="3200" cap="small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&amp;Project </a:t>
            </a:r>
            <a:r>
              <a:rPr sz="3200" cap="sm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Financing Documentation</a:t>
            </a:r>
            <a:endParaRPr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6400800" cy="2743200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presented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By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Barrister Ali Khan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&amp;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Owais Aziz</a:t>
            </a:r>
            <a:r>
              <a:rPr lang="en-US" sz="3200" b="1" cap="small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, Attorney</a:t>
            </a:r>
            <a:endParaRPr lang="en-US" sz="3200" b="1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257800"/>
            <a:ext cx="5486400" cy="762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Key Risks &amp; Risk Allocation - IV</a:t>
            </a:r>
            <a:endParaRPr lang="en-US" sz="28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Force Majeure </a:t>
            </a:r>
            <a:endParaRPr lang="en-US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Relationship with Insurances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Compensation and </a:t>
            </a:r>
            <a:r>
              <a:rPr lang="en-US" sz="20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Reliefs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Political </a:t>
            </a:r>
            <a:r>
              <a:rPr lang="en-US" sz="2400" b="1" u="sng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Risks</a:t>
            </a:r>
            <a:endParaRPr lang="en-US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Change in Law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Change in Taxes and custom duties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Change in Governments and policies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Foreign Exchange Availability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Consents and Approvals </a:t>
            </a:r>
            <a:endParaRPr lang="en-US" sz="20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Law </a:t>
            </a: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and order and security situation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Key Risks </a:t>
            </a:r>
            <a:r>
              <a:rPr lang="en-US" sz="2800" b="1" u="sng" cap="small" smtClean="0">
                <a:latin typeface="Times New Roman" pitchFamily="18" charset="0"/>
                <a:ea typeface="+mj-ea"/>
                <a:cs typeface="Times New Roman" pitchFamily="18" charset="0"/>
              </a:rPr>
              <a:t>&amp; Risk Allocation </a:t>
            </a: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- V</a:t>
            </a:r>
            <a:endParaRPr lang="en-US" sz="28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>
                <a:latin typeface="Times New Roman" pitchFamily="18" charset="0"/>
                <a:ea typeface="+mn-ea"/>
                <a:cs typeface="Times New Roman" pitchFamily="18" charset="0"/>
              </a:rPr>
              <a:t>Loss or Damage to Assets</a:t>
            </a:r>
            <a:endParaRPr 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>
                <a:latin typeface="Times New Roman" pitchFamily="18" charset="0"/>
                <a:ea typeface="+mn-ea"/>
                <a:cs typeface="Times New Roman" pitchFamily="18" charset="0"/>
              </a:rPr>
              <a:t>Title to Asset </a:t>
            </a: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Risks</a:t>
            </a:r>
            <a:endParaRPr 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>
                <a:latin typeface="Times New Roman" pitchFamily="18" charset="0"/>
                <a:ea typeface="+mn-ea"/>
                <a:cs typeface="Times New Roman" pitchFamily="18" charset="0"/>
              </a:rPr>
              <a:t>Environmental </a:t>
            </a: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Risks</a:t>
            </a:r>
            <a:endParaRPr 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>
                <a:latin typeface="Times New Roman" pitchFamily="18" charset="0"/>
                <a:ea typeface="+mn-ea"/>
                <a:cs typeface="Times New Roman" pitchFamily="18" charset="0"/>
              </a:rPr>
              <a:t>Intellectual Property Rights </a:t>
            </a: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Risks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Exchange Rate Risk</a:t>
            </a:r>
            <a:endParaRPr lang="en-US" sz="24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Insolvency Risks </a:t>
            </a:r>
            <a:endParaRPr 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Default Risks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Dispute Resolution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Limitation of Liability</a:t>
            </a:r>
            <a:endParaRPr 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2663825" y="1371600"/>
            <a:ext cx="6480175" cy="1752600"/>
          </a:xfrm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39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en-US" sz="3900" b="1" u="sng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THANK YOU</a:t>
            </a:r>
            <a:br>
              <a:rPr lang="en-US" sz="3900" b="1" u="sng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endParaRPr lang="en-US" sz="37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Public Private Partnerships</a:t>
            </a:r>
            <a:endParaRPr lang="en-US" sz="3200" b="1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b="1" u="sng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Procurement Risks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The Bidding Process</a:t>
            </a:r>
            <a:endParaRPr lang="en-US" sz="28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Unsolicited Bids</a:t>
            </a:r>
            <a:endParaRPr lang="en-US" sz="28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Foreign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Import of Plant Machinery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Foreign Account Issues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Non Resident Pledge Issue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Advance Payment Related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Outline</a:t>
            </a:r>
            <a:endParaRPr lang="en-US" sz="28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1800" b="1" cap="small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1800" b="1" cap="small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Part I: Web </a:t>
            </a:r>
            <a:r>
              <a:rPr lang="en-US" sz="2400" b="1" cap="small" dirty="0">
                <a:latin typeface="Times New Roman" pitchFamily="18" charset="0"/>
                <a:ea typeface="+mn-ea"/>
                <a:cs typeface="Times New Roman" pitchFamily="18" charset="0"/>
              </a:rPr>
              <a:t>of Contractual </a:t>
            </a: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Arrangements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Part II: Security Documentation and Security Creation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Part III: Key </a:t>
            </a:r>
            <a:r>
              <a:rPr lang="en-US" sz="2400" b="1" cap="small" dirty="0">
                <a:latin typeface="Times New Roman" pitchFamily="18" charset="0"/>
                <a:ea typeface="+mn-ea"/>
                <a:cs typeface="Times New Roman" pitchFamily="18" charset="0"/>
              </a:rPr>
              <a:t>Risks </a:t>
            </a: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&amp; Risk Allocation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Conclusion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b="1" cap="small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6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7" name="Picture 6" descr="C:\Users\Saboor\Desktop\Project fin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500" b="1" u="sng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WEB OF CONTRACTUAL ARRANGEMENTS</a:t>
            </a:r>
            <a:r>
              <a:rPr lang="en-US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endParaRPr lang="en-US" sz="32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Shareholders Agreement</a:t>
            </a:r>
            <a:endParaRPr lang="en-US" b="1" u="sng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Sponsor Agreements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Equity or subordinated Debt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Restriction on share transfers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Completion </a:t>
            </a: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Guarantees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Concession Agreements / Implementation </a:t>
            </a:r>
            <a:r>
              <a:rPr lang="en-US" b="1" u="sng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Agreement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b="1" u="sng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Project Documents</a:t>
            </a:r>
            <a:endParaRPr lang="en-US" b="1" u="sng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Equipment Supply Agreements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Engineering, Procurement and Construction Agreements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Off-Take Agreement 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Operations and Maintenance Agreement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Input Supply Agreements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Land Documents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Consents and </a:t>
            </a: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Approvals</a:t>
            </a: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Bonds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and Guarantees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3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Web of Contractual Arrangements (Continued)</a:t>
            </a:r>
            <a:endParaRPr lang="en-US" sz="28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2376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ea typeface="+mn-ea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Financing Agreements </a:t>
            </a:r>
            <a:endParaRPr lang="en-US" sz="2400" b="1" u="sng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Limited Recourse Loans</a:t>
            </a:r>
            <a:endParaRPr lang="en-US" sz="1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Financing and Term Sheet</a:t>
            </a:r>
            <a:endParaRPr lang="en-US" sz="1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Common Terms Agreement</a:t>
            </a:r>
            <a:endParaRPr lang="en-US" sz="1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Facility Agreements</a:t>
            </a:r>
            <a:endParaRPr lang="en-US" sz="1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Project Funds Agreement</a:t>
            </a:r>
            <a:endParaRPr lang="en-US" sz="1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05840" lvl="2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800" cap="small" dirty="0">
                <a:latin typeface="Times New Roman" pitchFamily="18" charset="0"/>
                <a:ea typeface="+mn-ea"/>
                <a:cs typeface="Times New Roman" pitchFamily="18" charset="0"/>
              </a:rPr>
              <a:t>Inter - Creditor </a:t>
            </a:r>
            <a:r>
              <a:rPr lang="en-US" sz="18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Agreement</a:t>
            </a:r>
            <a:endParaRPr lang="en-US" sz="18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>
                <a:latin typeface="Times New Roman" pitchFamily="18" charset="0"/>
                <a:ea typeface="+mj-ea"/>
                <a:cs typeface="Times New Roman" pitchFamily="18" charset="0"/>
              </a:rPr>
              <a:t>Security Documents and Security Creation</a:t>
            </a:r>
            <a:endParaRPr lang="en-US" sz="2800" b="1" u="sng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Memorandum of Deposit of Title Deeds (MODTD)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Letters of Hypothecation (LOH)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Security Trust Deeds 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Assignment </a:t>
            </a: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Deed </a:t>
            </a:r>
            <a:endParaRPr lang="en-US" sz="2000" cap="small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Direct Agreements 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Letters of Lien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Share Pledge Agreements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Key Risks &amp; Risk Allocation - I</a:t>
            </a:r>
            <a:endParaRPr lang="en-US" sz="28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Pre - Project Development Risks </a:t>
            </a:r>
            <a:endParaRPr lang="en-US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Concession Bonds and Guarantees 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Feasibility Study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Project Company Formation 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Advisory fees (</a:t>
            </a:r>
            <a:r>
              <a:rPr lang="en-US" sz="2000" cap="small" dirty="0" err="1">
                <a:latin typeface="Times New Roman" pitchFamily="18" charset="0"/>
                <a:ea typeface="+mn-ea"/>
                <a:cs typeface="Times New Roman" pitchFamily="18" charset="0"/>
              </a:rPr>
              <a:t>e.g</a:t>
            </a: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 legal, technical, financial, insurance etc.)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Advance Payments to EPC Contractors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cap="small" dirty="0">
                <a:latin typeface="Times New Roman" pitchFamily="18" charset="0"/>
                <a:ea typeface="+mn-ea"/>
                <a:cs typeface="Times New Roman" pitchFamily="18" charset="0"/>
              </a:rPr>
              <a:t>Administrative Costs</a:t>
            </a:r>
            <a:endParaRPr lang="en-US" sz="2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Key Risks &amp; Risk Allocation - II</a:t>
            </a:r>
            <a:endParaRPr lang="en-US" sz="2800" b="1" dirty="0">
              <a:ea typeface="+mj-ea"/>
              <a:cs typeface="+mj-cs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100" b="1" u="sng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CONSTRUCTION COMPLETION &amp; COMMISSIONING RISKS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1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TECHNOLOGY AND DESIGN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PRICE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UNFORESEEN SITE CONDITIONS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ASSOCIATED INFRASTRUCTURE &amp; ANCILLARY FACILITIES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TRANSPORTATION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COMMISSIONING AND TESTING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VARIATION &amp; CHANGE ORDERS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DELAYS AND LIQUIDATED DAMAGES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PERFORMANCE GUARANTEES AND LIQUIDATED DAMAGES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DEFECTS LIABILITY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COST-OVERRUNS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FORCE MAJEURE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8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CONTRACTOR PAYMENTS – BONDS AND GUARANTEES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Key Risks &amp; Risk Allocation - III</a:t>
            </a:r>
            <a:endParaRPr lang="en-US" sz="28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1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Land Risks</a:t>
            </a:r>
            <a:endParaRPr lang="en-US" sz="31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Due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Diligence Issues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Clear Title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Encumbrances 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900" b="1" u="sng" cap="small" dirty="0">
                <a:latin typeface="Times New Roman" pitchFamily="18" charset="0"/>
                <a:ea typeface="+mn-ea"/>
                <a:cs typeface="Times New Roman" pitchFamily="18" charset="0"/>
              </a:rPr>
              <a:t>Operational Period Market </a:t>
            </a:r>
            <a:r>
              <a:rPr lang="en-US" sz="2900" b="1" u="sng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Risks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500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Performance 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Off-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take and Pricing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Take or Pay 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Minimum Revenue Guarantees </a:t>
            </a: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Inputs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availability and Pricing </a:t>
            </a: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Payment Securities</a:t>
            </a: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Force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Majeure </a:t>
            </a:r>
            <a:endParaRPr lang="en-US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22376" lvl="1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cap="small" dirty="0" smtClean="0">
                <a:latin typeface="Times New Roman" pitchFamily="18" charset="0"/>
                <a:ea typeface="+mn-ea"/>
                <a:cs typeface="Times New Roman" pitchFamily="18" charset="0"/>
              </a:rPr>
              <a:t>Machinery </a:t>
            </a:r>
            <a:r>
              <a:rPr lang="en-US" cap="small" dirty="0">
                <a:latin typeface="Times New Roman" pitchFamily="18" charset="0"/>
                <a:ea typeface="+mn-ea"/>
                <a:cs typeface="Times New Roman" pitchFamily="18" charset="0"/>
              </a:rPr>
              <a:t>Breakdown</a:t>
            </a:r>
            <a:endParaRPr lang="en-US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1052</TotalTime>
  <Words>390</Words>
  <Application>Microsoft Office PowerPoint</Application>
  <PresentationFormat>On-screen Show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Risk Allocation &amp;Project Financing Documentation</vt:lpstr>
      <vt:lpstr>Outline</vt:lpstr>
      <vt:lpstr>Slide 3</vt:lpstr>
      <vt:lpstr>WEB OF CONTRACTUAL ARRANGEMENTS </vt:lpstr>
      <vt:lpstr>Web of Contractual Arrangements (Continued)</vt:lpstr>
      <vt:lpstr>Security Documents and Security Creation</vt:lpstr>
      <vt:lpstr>Key Risks &amp; Risk Allocation - I</vt:lpstr>
      <vt:lpstr>Key Risks &amp; Risk Allocation - II</vt:lpstr>
      <vt:lpstr>Key Risks &amp; Risk Allocation - III</vt:lpstr>
      <vt:lpstr>Key Risks &amp; Risk Allocation - IV</vt:lpstr>
      <vt:lpstr>Key Risks &amp; Risk Allocation - V</vt:lpstr>
      <vt:lpstr>         THANK YOU </vt:lpstr>
      <vt:lpstr>Public Private Partnerships</vt:lpstr>
      <vt:lpstr>Foreign Financing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Allocation and Project Financing Documentation</dc:title>
  <dc:creator>SKaramat</dc:creator>
  <cp:lastModifiedBy>Owais Aziz, Haidermota &amp; Co.</cp:lastModifiedBy>
  <cp:revision>84</cp:revision>
  <dcterms:created xsi:type="dcterms:W3CDTF">2012-11-13T10:52:04Z</dcterms:created>
  <dcterms:modified xsi:type="dcterms:W3CDTF">2013-03-18T09:09:32Z</dcterms:modified>
</cp:coreProperties>
</file>